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2" r:id="rId6"/>
    <p:sldId id="264" r:id="rId7"/>
    <p:sldId id="265" r:id="rId8"/>
    <p:sldId id="263" r:id="rId9"/>
    <p:sldId id="266" r:id="rId10"/>
    <p:sldId id="258" r:id="rId11"/>
    <p:sldId id="267" r:id="rId12"/>
    <p:sldId id="268" r:id="rId13"/>
    <p:sldId id="269" r:id="rId14"/>
    <p:sldId id="270" r:id="rId15"/>
    <p:sldId id="276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юдмила Геннадьевна" initials="ЛГ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E442F-665E-4C79-8C16-4FCEB5EF684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20D7-3A5A-4FDC-8C15-363EB928D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4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2A0-BC2A-4227-87B0-80289E5DEFB2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732C06-0920-4E4E-89B6-0293C4247DC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2A0-BC2A-4227-87B0-80289E5DEFB2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2C06-0920-4E4E-89B6-0293C4247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2A0-BC2A-4227-87B0-80289E5DEFB2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2C06-0920-4E4E-89B6-0293C4247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B8F2A0-BC2A-4227-87B0-80289E5DEFB2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0732C06-0920-4E4E-89B6-0293C4247DC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2A0-BC2A-4227-87B0-80289E5DEFB2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2C06-0920-4E4E-89B6-0293C4247D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2A0-BC2A-4227-87B0-80289E5DEFB2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2C06-0920-4E4E-89B6-0293C4247D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2C06-0920-4E4E-89B6-0293C4247D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2A0-BC2A-4227-87B0-80289E5DEFB2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2A0-BC2A-4227-87B0-80289E5DEFB2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2C06-0920-4E4E-89B6-0293C4247DC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2A0-BC2A-4227-87B0-80289E5DEFB2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2C06-0920-4E4E-89B6-0293C4247D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B8F2A0-BC2A-4227-87B0-80289E5DEFB2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732C06-0920-4E4E-89B6-0293C4247DC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F2A0-BC2A-4227-87B0-80289E5DEFB2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732C06-0920-4E4E-89B6-0293C4247DC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B8F2A0-BC2A-4227-87B0-80289E5DEFB2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0732C06-0920-4E4E-89B6-0293C4247DC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рхив 2020\1617679745_16-p-staraya-bumaga-fon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31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192240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февраля 1937 года является датой образования архивной службы современного Байкаловского муниципального района, когда еще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Краснополянском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районе при Исполкоме рабочих крестьянских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красноармейских депутатов было создано архивное бюро.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376263"/>
          </a:xfrm>
        </p:spPr>
        <p:txBody>
          <a:bodyPr/>
          <a:lstStyle/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Байкаловский муниципальный район</a:t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Свердловской области </a:t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</a:t>
            </a:r>
            <a:r>
              <a:rPr lang="ru-RU" sz="6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АРХИВУ – 85 ЛЕТ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6764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137">
        <p14:gallery dir="l"/>
      </p:transition>
    </mc:Choice>
    <mc:Fallback xmlns="">
      <p:transition spd="slow" advTm="121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39952" y="620688"/>
            <a:ext cx="4568184" cy="54753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17 лет архивной службе отдала Анна Даниловна Солдатова.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годы  ее работы увеличился объем архивных документов в 5 раз, количество фондов увеличилось с 45 до 106, 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создан ОАФ</a:t>
            </a:r>
            <a:r>
              <a:rPr lang="ru-RU" dirty="0"/>
              <a:t>, коллекция фотодокументов, фонд личного происхождения.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свой труд Анна Даниловна награждена Почетными грамотами Главы МО, Управления архивами Свердловской области, Восточного управленческого округа, памятными медалями Управления архивами.</a:t>
            </a:r>
          </a:p>
          <a:p>
            <a:endParaRPr lang="ru-RU" dirty="0"/>
          </a:p>
        </p:txBody>
      </p:sp>
      <p:pic>
        <p:nvPicPr>
          <p:cNvPr id="8" name="Содержимое 7" descr="Солдатова А.Д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3456384" cy="5040560"/>
          </a:xfrm>
        </p:spPr>
      </p:pic>
    </p:spTree>
    <p:extLst>
      <p:ext uri="{BB962C8B-B14F-4D97-AF65-F5344CB8AC3E}">
        <p14:creationId xmlns:p14="http://schemas.microsoft.com/office/powerpoint/2010/main" val="10838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219">
        <p14:reveal/>
      </p:transition>
    </mc:Choice>
    <mc:Fallback xmlns="">
      <p:transition spd="slow" advTm="152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0" y="476672"/>
            <a:ext cx="4059936" cy="5472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/>
              <a:t>В период с </a:t>
            </a:r>
            <a:r>
              <a:rPr lang="ru-RU" sz="2000" dirty="0" smtClean="0"/>
              <a:t>июня 2010 </a:t>
            </a:r>
            <a:r>
              <a:rPr lang="ru-RU" sz="2000" dirty="0"/>
              <a:t>года по август 2019 год архивную службу возглавляла Панова Людмила Геннадьевна.  Благодаря её проделанной работе количество фондов увеличилось до 114, объем архивных документов составил 20 172 единицы хранения. Проводилась работа с 25 организациями-источниками комплектования архивного отдела, которые ежегодно пополняют фонды архива. Ежегодно </a:t>
            </a:r>
            <a:r>
              <a:rPr lang="ru-RU" sz="2000" dirty="0" err="1"/>
              <a:t>планово</a:t>
            </a:r>
            <a:r>
              <a:rPr lang="ru-RU" sz="2000" dirty="0"/>
              <a:t> поступало свыше 200 единиц хранения документов,  все документы </a:t>
            </a:r>
            <a:r>
              <a:rPr lang="ru-RU" sz="2000" dirty="0" err="1"/>
              <a:t>закартонированы</a:t>
            </a:r>
            <a:r>
              <a:rPr lang="ru-RU" sz="2000" dirty="0"/>
              <a:t>.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52839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2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9617">
        <p14:reveal/>
      </p:transition>
    </mc:Choice>
    <mc:Fallback xmlns="">
      <p:transition spd="slow" advTm="196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83568" y="836712"/>
            <a:ext cx="4059936" cy="529208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200" dirty="0"/>
              <a:t>Благодаря поддержке Главы муниципального образования Байкаловский муниципальный район Жукова Алексея Анатольевича в архивном отделе был решен вопрос о расширении площади архивохранилища. Проведен ремонт архивохранилищ, в результате которого, площадь архива увеличилась, установлена пожарная и пожарно-охранная сигнализация. Приобретена новая компьютерная техника.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настоящее время архив расположен в двух зданиях.</a:t>
            </a:r>
            <a:r>
              <a:rPr lang="ru-RU" dirty="0"/>
              <a:t>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48968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941185"/>
      </p:ext>
    </p:extLst>
  </p:cSld>
  <p:clrMapOvr>
    <a:masterClrMapping/>
  </p:clrMapOvr>
  <p:transition spd="slow" advTm="20547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1403648" y="476672"/>
            <a:ext cx="6248400" cy="5715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 90-е годы большое количество предприятий района прекратило свое существование. В архив поступило большое количество документов </a:t>
            </a:r>
            <a:br>
              <a:rPr lang="ru-RU" dirty="0"/>
            </a:br>
            <a:r>
              <a:rPr lang="ru-RU" dirty="0"/>
              <a:t>по личному составу. (Документы по личному составу составляют более половины всех документов архива). Резко увеличилось количество запросов, изменилось их содержание.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первую очередь, это запросы граждан </a:t>
            </a:r>
            <a:br>
              <a:rPr lang="ru-RU" dirty="0"/>
            </a:br>
            <a:r>
              <a:rPr lang="ru-RU" dirty="0"/>
              <a:t>о зарплате, стаже, льготах, награждениях, и другие. Ежегодно исполняется свыше 500 запросов. </a:t>
            </a:r>
          </a:p>
        </p:txBody>
      </p:sp>
    </p:spTree>
    <p:extLst>
      <p:ext uri="{BB962C8B-B14F-4D97-AF65-F5344CB8AC3E}">
        <p14:creationId xmlns:p14="http://schemas.microsoft.com/office/powerpoint/2010/main" val="384055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569">
        <p:circle/>
      </p:transition>
    </mc:Choice>
    <mc:Fallback xmlns="">
      <p:transition spd="slow" advTm="1456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type="body" sz="half" idx="2"/>
          </p:nvPr>
        </p:nvSpPr>
        <p:spPr>
          <a:xfrm>
            <a:off x="5508104" y="404664"/>
            <a:ext cx="3178696" cy="561513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/>
              <a:t>На протяжении  15  лет в данном направлении  работает Сеченова Гера Валентиновна. Она знает особенности каждого фонда. Очень ответственно и внимательно относится к исполнению запросов.  Исполнение  запросов невозможно без усидчивости, терпения и вдохновения. </a:t>
            </a:r>
            <a:br>
              <a:rPr lang="ru-RU" dirty="0"/>
            </a:br>
            <a:r>
              <a:rPr lang="ru-RU" dirty="0"/>
              <a:t>Гера Валентиновна любит свое дело, вкладываете в него душу. Умеет располагать людей к себе и находить общий язык с посетителями. За каждым запросом она видит человека, сопереживает ему, пытается находить любую информацию о его трудовом стаже и заработной плате. Для того, </a:t>
            </a:r>
            <a:br>
              <a:rPr lang="ru-RU" dirty="0"/>
            </a:br>
            <a:r>
              <a:rPr lang="ru-RU" dirty="0"/>
              <a:t>что подготовить справку, иногда необходимо просмотреть очень много книг </a:t>
            </a:r>
            <a:br>
              <a:rPr lang="ru-RU" dirty="0"/>
            </a:br>
            <a:r>
              <a:rPr lang="ru-RU" dirty="0"/>
              <a:t>и бывает, что не один раз.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r="8354"/>
          <a:stretch>
            <a:fillRect/>
          </a:stretch>
        </p:blipFill>
        <p:spPr bwMode="auto">
          <a:xfrm>
            <a:off x="467544" y="476672"/>
            <a:ext cx="469106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69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933">
        <p:blinds dir="vert"/>
      </p:transition>
    </mc:Choice>
    <mc:Fallback xmlns="">
      <p:transition spd="slow" advTm="1993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59936" cy="5619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С </a:t>
            </a:r>
            <a:r>
              <a:rPr lang="ru-RU" sz="1800" dirty="0"/>
              <a:t>сентября 2019 года архив возглавляет Замараева Ольга Сергеевна. </a:t>
            </a:r>
          </a:p>
          <a:p>
            <a:pPr marL="0" indent="0" algn="just">
              <a:buNone/>
            </a:pPr>
            <a:r>
              <a:rPr lang="ru-RU" sz="1800" dirty="0"/>
              <a:t>Архив пополнился еще один фондом  - МУП «</a:t>
            </a:r>
            <a:r>
              <a:rPr lang="ru-RU" sz="1800" dirty="0" smtClean="0"/>
              <a:t>Автомобилист».  </a:t>
            </a:r>
            <a:r>
              <a:rPr lang="ru-RU" sz="1800" dirty="0"/>
              <a:t>Ежегодно  </a:t>
            </a:r>
            <a:r>
              <a:rPr lang="ru-RU" sz="1800" dirty="0" smtClean="0"/>
              <a:t>от </a:t>
            </a:r>
            <a:r>
              <a:rPr lang="ru-RU" sz="1800" dirty="0"/>
              <a:t>источников-комплектования  на муниципальное хранение принимается свыше 300 ед.хр.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На </a:t>
            </a:r>
            <a:r>
              <a:rPr lang="ru-RU" sz="1800" dirty="0"/>
              <a:t>1 января 2022 года в архивном отделе хранится: 115 фондов </a:t>
            </a:r>
            <a:br>
              <a:rPr lang="ru-RU" sz="1800" dirty="0"/>
            </a:br>
            <a:r>
              <a:rPr lang="ru-RU" sz="1800" dirty="0"/>
              <a:t>(21046 ед. хр.),  из них 27 фондов по личному составу (10216 ед.хр.), </a:t>
            </a:r>
            <a:br>
              <a:rPr lang="ru-RU" sz="1800" dirty="0"/>
            </a:br>
            <a:r>
              <a:rPr lang="ru-RU" sz="1800" dirty="0"/>
              <a:t>87 фондов управленческой документации (10490 ед.хр.), 1 фонд личного происхождения (13 ед.хр.), фотодокументов – 289 ед. хр., видеодокументов –  38 ед.хр.</a:t>
            </a:r>
          </a:p>
          <a:p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3"/>
            <a:ext cx="3703390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0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836712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 smtClean="0"/>
          </a:p>
          <a:p>
            <a:pPr algn="just"/>
            <a:r>
              <a:rPr lang="ru-RU" dirty="0" smtClean="0"/>
              <a:t>	Значительную </a:t>
            </a:r>
            <a:r>
              <a:rPr lang="ru-RU" dirty="0"/>
              <a:t>часть фондов муниципального архивного отдела составляют:</a:t>
            </a:r>
          </a:p>
          <a:p>
            <a:pPr algn="just"/>
            <a:r>
              <a:rPr lang="ru-RU" dirty="0"/>
              <a:t>- Районные исполнительные комитеты (Краснополянский, Еланский, Байкаловский) и их отделы;</a:t>
            </a:r>
          </a:p>
          <a:p>
            <a:pPr algn="just"/>
            <a:r>
              <a:rPr lang="ru-RU" dirty="0"/>
              <a:t>- Исполнительные комитета сельских Советов, сельских администраций;</a:t>
            </a:r>
          </a:p>
          <a:p>
            <a:pPr algn="just"/>
            <a:r>
              <a:rPr lang="ru-RU" dirty="0"/>
              <a:t>- Отдел государственной статистики;</a:t>
            </a:r>
          </a:p>
          <a:p>
            <a:pPr algn="just"/>
            <a:r>
              <a:rPr lang="ru-RU" dirty="0"/>
              <a:t>- Байкаловская центральная районная больница;</a:t>
            </a:r>
          </a:p>
          <a:p>
            <a:pPr algn="just"/>
            <a:r>
              <a:rPr lang="ru-RU" dirty="0"/>
              <a:t>- МТС;</a:t>
            </a:r>
          </a:p>
          <a:p>
            <a:pPr algn="just"/>
            <a:r>
              <a:rPr lang="ru-RU" dirty="0"/>
              <a:t>- Колхозы, лесхоз;</a:t>
            </a:r>
          </a:p>
          <a:p>
            <a:pPr algn="just"/>
            <a:r>
              <a:rPr lang="ru-RU" dirty="0"/>
              <a:t>-Учреждения образования, культуры и других предприятий, организаций, учреждений, расположенных на территории муниципального района.</a:t>
            </a:r>
          </a:p>
        </p:txBody>
      </p:sp>
    </p:spTree>
    <p:extLst>
      <p:ext uri="{BB962C8B-B14F-4D97-AF65-F5344CB8AC3E}">
        <p14:creationId xmlns:p14="http://schemas.microsoft.com/office/powerpoint/2010/main" val="175667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4934">
        <p:dissolve/>
      </p:transition>
    </mc:Choice>
    <mc:Fallback xmlns="">
      <p:transition spd="slow" advTm="14934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548680"/>
            <a:ext cx="7258000" cy="3240211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effectLst/>
              </a:rPr>
              <a:t>Ощущается </a:t>
            </a:r>
            <a:r>
              <a:rPr lang="ru-RU" sz="2400" dirty="0">
                <a:effectLst/>
              </a:rPr>
              <a:t>востребованность общественности  к архивной службе, многие получив положительные  документы с удовлетворением  </a:t>
            </a:r>
            <a:r>
              <a:rPr lang="ru-RU" sz="2400" dirty="0" smtClean="0">
                <a:effectLst/>
              </a:rPr>
              <a:t>говорят: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«Спасибо огромное, вы нам очень помогли</a:t>
            </a:r>
            <a:r>
              <a:rPr lang="ru-RU" sz="2400" dirty="0" smtClean="0">
                <a:effectLst/>
              </a:rPr>
              <a:t>». 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А </a:t>
            </a:r>
            <a:r>
              <a:rPr lang="ru-RU" sz="2400" dirty="0">
                <a:effectLst/>
              </a:rPr>
              <a:t>пока мы востребованы,  живем и трудимся, история продолжается.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992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0393">
        <p14:flash/>
      </p:transition>
    </mc:Choice>
    <mc:Fallback xmlns="">
      <p:transition spd="slow" advTm="103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Архивные курьезы</a:t>
            </a:r>
          </a:p>
          <a:p>
            <a:pPr algn="ctr"/>
            <a:r>
              <a:rPr lang="ru-RU" sz="2000" dirty="0"/>
              <a:t>(Выписки из документов   архивного фонда  </a:t>
            </a:r>
            <a:endParaRPr lang="ru-RU" sz="2000" dirty="0" smtClean="0"/>
          </a:p>
          <a:p>
            <a:pPr algn="ctr"/>
            <a:r>
              <a:rPr lang="ru-RU" sz="2000" dirty="0" smtClean="0"/>
              <a:t>воспроизведены </a:t>
            </a:r>
            <a:r>
              <a:rPr lang="ru-RU" sz="2000" dirty="0"/>
              <a:t>дословно</a:t>
            </a:r>
            <a:r>
              <a:rPr lang="ru-RU" sz="2000" dirty="0" smtClean="0"/>
              <a:t>)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 </a:t>
            </a:r>
          </a:p>
          <a:p>
            <a:r>
              <a:rPr lang="ru-RU" sz="2000" dirty="0"/>
              <a:t>      - В ночь на 26 июня из клетки исчез поросенок на 60 кг, куда подевался, не знаю.</a:t>
            </a:r>
          </a:p>
          <a:p>
            <a:r>
              <a:rPr lang="ru-RU" sz="2000" dirty="0"/>
              <a:t>Решили: принять к сведению</a:t>
            </a:r>
          </a:p>
          <a:p>
            <a:r>
              <a:rPr lang="ru-RU" sz="2000" dirty="0"/>
              <a:t>                                                                            (из докладной  1999 год</a:t>
            </a:r>
            <a:r>
              <a:rPr lang="ru-RU" sz="2000" dirty="0" smtClean="0"/>
              <a:t>)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  - Амбулатория просит взять на стойло санитарную машину.</a:t>
            </a:r>
          </a:p>
          <a:p>
            <a:r>
              <a:rPr lang="ru-RU" sz="2000" dirty="0"/>
              <a:t>                                                                            (из докладной 1999 год</a:t>
            </a:r>
            <a:r>
              <a:rPr lang="ru-RU" sz="2000" dirty="0" smtClean="0"/>
              <a:t>)</a:t>
            </a:r>
          </a:p>
          <a:p>
            <a:endParaRPr lang="ru-RU" sz="2000" dirty="0"/>
          </a:p>
          <a:p>
            <a:pPr algn="just"/>
            <a:r>
              <a:rPr lang="ru-RU" sz="2000" dirty="0" smtClean="0"/>
              <a:t>  - Разрешаю </a:t>
            </a:r>
            <a:r>
              <a:rPr lang="ru-RU" sz="2000" dirty="0"/>
              <a:t>использовать быка для покрытия маток населения, устанавливаю цену в сумме 20 рублей.</a:t>
            </a:r>
          </a:p>
          <a:p>
            <a:r>
              <a:rPr lang="ru-RU" sz="2000" dirty="0"/>
              <a:t>                                                             </a:t>
            </a:r>
            <a:r>
              <a:rPr lang="ru-RU" sz="2000" dirty="0" smtClean="0"/>
              <a:t>      (</a:t>
            </a:r>
            <a:r>
              <a:rPr lang="ru-RU" sz="2000" dirty="0"/>
              <a:t>выписка из приказа </a:t>
            </a:r>
            <a:r>
              <a:rPr lang="ru-RU" sz="2000" dirty="0" smtClean="0"/>
              <a:t>1948 год)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endParaRPr lang="ru-RU" sz="2000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4798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912">
        <p:split orient="vert"/>
      </p:transition>
    </mc:Choice>
    <mc:Fallback xmlns="">
      <p:transition spd="slow" advTm="1491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4345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Отметить</a:t>
            </a:r>
            <a:r>
              <a:rPr lang="ru-RU" dirty="0"/>
              <a:t>, что в ночь на 11 декабря 1942 года тракторист Щукин </a:t>
            </a:r>
            <a:br>
              <a:rPr lang="ru-RU" dirty="0"/>
            </a:br>
            <a:r>
              <a:rPr lang="ru-RU" dirty="0"/>
              <a:t>с     трактором СТЗ колхоза… во время работы   трактора, лег спать </a:t>
            </a:r>
            <a:br>
              <a:rPr lang="ru-RU" dirty="0"/>
            </a:br>
            <a:r>
              <a:rPr lang="ru-RU" dirty="0"/>
              <a:t>в машине, трактор работал без присмотра и доработал до такого состояния, что полностью  израсходовался и раскалился до высокой температуры. Трактор простоял  трое суток, обмолот был сорван </a:t>
            </a:r>
          </a:p>
          <a:p>
            <a:r>
              <a:rPr lang="ru-RU" dirty="0"/>
              <a:t>Исходя из вышеизложенного: за порчу трактора № 52 на тракториста Щукина передать рай. прокуратуру для привлечения к ответственности.</a:t>
            </a:r>
          </a:p>
          <a:p>
            <a:r>
              <a:rPr lang="ru-RU" dirty="0" smtClean="0"/>
              <a:t>                                                                                     (из приказа 1947 год)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dirty="0"/>
              <a:t>   - В связи с наличием не удовлетворительного состояния здоровья разрешить т. Ф. И. О. отдохнуть в отпуске.</a:t>
            </a:r>
          </a:p>
          <a:p>
            <a:r>
              <a:rPr lang="ru-RU" dirty="0"/>
              <a:t>                                                                   </a:t>
            </a:r>
            <a:r>
              <a:rPr lang="ru-RU" dirty="0" smtClean="0"/>
              <a:t>                    (</a:t>
            </a:r>
            <a:r>
              <a:rPr lang="ru-RU" dirty="0"/>
              <a:t>из приказа 1940 год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 - Ф. И. О. просит его исключить с работы, т. к. жена уехала на родину.</a:t>
            </a:r>
          </a:p>
          <a:p>
            <a:r>
              <a:rPr lang="ru-RU" dirty="0"/>
              <a:t>                                                           </a:t>
            </a:r>
            <a:r>
              <a:rPr lang="ru-RU" dirty="0" smtClean="0"/>
              <a:t>             (</a:t>
            </a:r>
            <a:r>
              <a:rPr lang="ru-RU" dirty="0"/>
              <a:t>из протокола  заседаний 1970 год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- Вести шире размах за достойную встречу съезда.</a:t>
            </a:r>
          </a:p>
          <a:p>
            <a:r>
              <a:rPr lang="ru-RU" dirty="0"/>
              <a:t>                          </a:t>
            </a:r>
            <a:r>
              <a:rPr lang="ru-RU" dirty="0" smtClean="0"/>
              <a:t>                         (</a:t>
            </a:r>
            <a:r>
              <a:rPr lang="ru-RU" dirty="0"/>
              <a:t>из  общего профсоюзного собрания 1970 год)</a:t>
            </a:r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33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751">
        <p:split orient="vert"/>
      </p:transition>
    </mc:Choice>
    <mc:Fallback xmlns="">
      <p:transition spd="slow" advTm="1475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177104"/>
              </p:ext>
            </p:extLst>
          </p:nvPr>
        </p:nvGraphicFramePr>
        <p:xfrm>
          <a:off x="1331641" y="530224"/>
          <a:ext cx="6408711" cy="5657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861"/>
                <a:gridCol w="5362850"/>
              </a:tblGrid>
              <a:tr h="36044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Краткие сведения по истории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64" marR="20964" marT="13806" marB="2096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02.02.1937 – 29.03.1937  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64" marR="20964" marT="13806" marB="209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Архивное бюро Исполнительного комитета Краснополянского районного Совета депутатов трудящихся.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" marR="7670" marT="7670" marB="7670"/>
                </a:tc>
              </a:tr>
              <a:tr h="45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29.03.1937 – 14.01.1958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64" marR="20964" marT="13806" marB="209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Районный архив Исполнительного комитета Краснополянского районного Совета депутатов трудящихся.                                         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" marR="7670" marT="7670" marB="7670"/>
                </a:tc>
              </a:tr>
              <a:tr h="45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14.01.1958 – 01.01.1963 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64" marR="20964" marT="13806" marB="209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Районный архив Исполнительного комитета Байкаловского районного Совета депутатов трудящихся.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" marR="7670" marT="7670" marB="7670"/>
                </a:tc>
              </a:tr>
              <a:tr h="45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01.01.1965 – 16.01.1992 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64" marR="20964" marT="13806" marB="209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Районный архив Исполнительного комитета Байкаловского районного Совета народных депутатов.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" marR="7670" marT="7670" marB="7670"/>
                </a:tc>
              </a:tr>
              <a:tr h="45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16.01.1992 – 17.12.1995 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64" marR="20964" marT="13806" marB="209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Архивный отдел администрации Байкаловского района.                     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" marR="7670" marT="7670" marB="7670"/>
                </a:tc>
              </a:tr>
              <a:tr h="45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17.12.1995 –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29.12. 2005 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64" marR="20964" marT="13806" marB="209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Архивный отдел администрации муниципального образования Байкаловский район.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" marR="7670" marT="7670" marB="7670"/>
                </a:tc>
              </a:tr>
              <a:tr h="435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01.01.2006-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64" marR="20964" marT="13806" marB="209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Архивный отдел администрации муниципального образования Байкаловский муниципальный район.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70" marR="7670" marT="7670" marB="7670"/>
                </a:tc>
              </a:tr>
              <a:tr h="23524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Архивное бюро образовано в феврале 1937 года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64" marR="20964" marT="13806" marB="2096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24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В марте 1937 года образован  районный архив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64" marR="20964" marT="13806" marB="2096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796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В июне 1992 года  архив преобразован в архивный </a:t>
                      </a:r>
                      <a:r>
                        <a:rPr lang="ru-RU" sz="1400" kern="1200" dirty="0" smtClean="0">
                          <a:effectLst/>
                        </a:rPr>
                        <a:t>отдел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964" marR="20964" marT="13806" marB="2096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09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8653">
        <p14:reveal/>
      </p:transition>
    </mc:Choice>
    <mc:Fallback xmlns="">
      <p:transition spd="slow" advTm="186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- Решили: выделить денег для подарков новобрачным парам в день торжественной регистрации и практику парам бракосочетания распространить на всех.</a:t>
            </a:r>
          </a:p>
          <a:p>
            <a:pPr algn="just"/>
            <a:r>
              <a:rPr lang="ru-RU" dirty="0"/>
              <a:t>                                                           (из протокола  заседания 1970 год</a:t>
            </a:r>
            <a:r>
              <a:rPr lang="ru-RU" dirty="0" smtClean="0"/>
              <a:t>)</a:t>
            </a:r>
          </a:p>
          <a:p>
            <a:pPr algn="just"/>
            <a:endParaRPr lang="ru-RU" dirty="0"/>
          </a:p>
          <a:p>
            <a:r>
              <a:rPr lang="ru-RU" dirty="0"/>
              <a:t> - Заявление от Ф. И. О.  просит выдать справку на получение паспорта</a:t>
            </a:r>
          </a:p>
          <a:p>
            <a:r>
              <a:rPr lang="ru-RU" dirty="0"/>
              <a:t>Решили: справку дать с условием, что будет учиться.</a:t>
            </a:r>
          </a:p>
          <a:p>
            <a:r>
              <a:rPr lang="ru-RU" dirty="0"/>
              <a:t>                                                                 </a:t>
            </a:r>
            <a:r>
              <a:rPr lang="ru-RU" dirty="0" smtClean="0"/>
              <a:t>                </a:t>
            </a:r>
            <a:r>
              <a:rPr lang="ru-RU" dirty="0"/>
              <a:t>(из протокола 1975год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pPr algn="just"/>
            <a:r>
              <a:rPr lang="ru-RU" dirty="0"/>
              <a:t> - Все имущество, скот, мертвый инвентарь подсобного хозяйства </a:t>
            </a:r>
            <a:r>
              <a:rPr lang="ru-RU" dirty="0" err="1"/>
              <a:t>Харловского</a:t>
            </a:r>
            <a:r>
              <a:rPr lang="ru-RU" dirty="0"/>
              <a:t> детского дома считать достоянием Байкаловского детского дома сего числа. </a:t>
            </a:r>
          </a:p>
          <a:p>
            <a:r>
              <a:rPr lang="ru-RU" dirty="0"/>
              <a:t>                                                                 </a:t>
            </a:r>
            <a:r>
              <a:rPr lang="ru-RU" dirty="0" smtClean="0"/>
              <a:t>               (</a:t>
            </a:r>
            <a:r>
              <a:rPr lang="ru-RU" dirty="0"/>
              <a:t>из приказа 1943 года)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- Выделяю в виде премии, с забором подсобного хозяйства сельхоз продукции, по плановым ценам.</a:t>
            </a:r>
          </a:p>
          <a:p>
            <a:r>
              <a:rPr lang="ru-RU" dirty="0"/>
              <a:t>                                                                  </a:t>
            </a:r>
            <a:r>
              <a:rPr lang="ru-RU" dirty="0" smtClean="0"/>
              <a:t>              (</a:t>
            </a:r>
            <a:r>
              <a:rPr lang="ru-RU" dirty="0"/>
              <a:t>из приказа 1944 года)</a:t>
            </a:r>
          </a:p>
        </p:txBody>
      </p:sp>
    </p:spTree>
    <p:extLst>
      <p:ext uri="{BB962C8B-B14F-4D97-AF65-F5344CB8AC3E}">
        <p14:creationId xmlns:p14="http://schemas.microsoft.com/office/powerpoint/2010/main" val="88459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270">
        <p:split orient="vert"/>
      </p:transition>
    </mc:Choice>
    <mc:Fallback xmlns="">
      <p:transition spd="slow" advTm="2027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83568" y="476672"/>
            <a:ext cx="784887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400" dirty="0" smtClean="0"/>
              <a:t>По </a:t>
            </a:r>
            <a:r>
              <a:rPr lang="ru-RU" sz="2400" dirty="0"/>
              <a:t>имеющимся на хранении документам можно проследить первых </a:t>
            </a:r>
            <a:r>
              <a:rPr lang="ru-RU" sz="2400" dirty="0" smtClean="0"/>
              <a:t>заведующих: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Барыкина Мария Михайловна </a:t>
            </a:r>
            <a:endParaRPr lang="ru-RU" sz="2400" dirty="0" smtClean="0"/>
          </a:p>
          <a:p>
            <a:pPr algn="ctr"/>
            <a:r>
              <a:rPr lang="ru-RU" sz="2400" dirty="0" smtClean="0"/>
              <a:t>(</a:t>
            </a:r>
            <a:r>
              <a:rPr lang="ru-RU" sz="2400" dirty="0"/>
              <a:t>01.02.1937 – 11.03.1937</a:t>
            </a:r>
            <a:r>
              <a:rPr lang="ru-RU" sz="2400" dirty="0" smtClean="0"/>
              <a:t>)  </a:t>
            </a:r>
          </a:p>
          <a:p>
            <a:pPr algn="ctr"/>
            <a:r>
              <a:rPr lang="ru-RU" sz="2400" dirty="0" smtClean="0"/>
              <a:t>Рудакова </a:t>
            </a:r>
            <a:r>
              <a:rPr lang="ru-RU" sz="2400" dirty="0"/>
              <a:t>П.Я. </a:t>
            </a:r>
            <a:endParaRPr lang="ru-RU" sz="2400" dirty="0" smtClean="0"/>
          </a:p>
          <a:p>
            <a:pPr algn="ctr"/>
            <a:r>
              <a:rPr lang="ru-RU" sz="1600" dirty="0" smtClean="0"/>
              <a:t>(к сожалению расшифровки инициалов в документах не обнаружено)</a:t>
            </a:r>
          </a:p>
          <a:p>
            <a:pPr algn="ctr"/>
            <a:r>
              <a:rPr lang="ru-RU" sz="2000" dirty="0" smtClean="0"/>
              <a:t>(</a:t>
            </a:r>
            <a:r>
              <a:rPr lang="ru-RU" sz="2000" dirty="0"/>
              <a:t>13.03.1937 – 31.10.1937</a:t>
            </a:r>
            <a:r>
              <a:rPr lang="ru-RU" sz="2000" dirty="0" smtClean="0"/>
              <a:t>)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Аксенова Лидия Ивановна </a:t>
            </a:r>
            <a:endParaRPr lang="ru-RU" sz="2400" dirty="0" smtClean="0"/>
          </a:p>
          <a:p>
            <a:pPr algn="ctr"/>
            <a:r>
              <a:rPr lang="ru-RU" sz="2000" dirty="0" smtClean="0"/>
              <a:t>(</a:t>
            </a:r>
            <a:r>
              <a:rPr lang="ru-RU" sz="2000" dirty="0"/>
              <a:t>01.02.1938 – 11.03.1938</a:t>
            </a:r>
            <a:r>
              <a:rPr lang="ru-RU" sz="2000" dirty="0" smtClean="0"/>
              <a:t>)  </a:t>
            </a:r>
          </a:p>
          <a:p>
            <a:pPr algn="ctr"/>
            <a:r>
              <a:rPr lang="ru-RU" sz="2400" dirty="0" err="1" smtClean="0"/>
              <a:t>Елесина</a:t>
            </a:r>
            <a:r>
              <a:rPr lang="ru-RU" sz="2400" dirty="0" smtClean="0"/>
              <a:t> </a:t>
            </a:r>
            <a:r>
              <a:rPr lang="ru-RU" sz="2400" dirty="0"/>
              <a:t>Матрена Ивановна </a:t>
            </a:r>
            <a:endParaRPr lang="ru-RU" sz="2400" dirty="0" smtClean="0"/>
          </a:p>
          <a:p>
            <a:pPr algn="ctr"/>
            <a:r>
              <a:rPr lang="ru-RU" sz="2000" dirty="0" smtClean="0"/>
              <a:t>(</a:t>
            </a:r>
            <a:r>
              <a:rPr lang="ru-RU" sz="2000" dirty="0"/>
              <a:t>11.03.1938 – декабрь 1941</a:t>
            </a:r>
            <a:r>
              <a:rPr lang="ru-RU" sz="2000" dirty="0" smtClean="0"/>
              <a:t>)  </a:t>
            </a:r>
            <a:endParaRPr lang="ru-RU" sz="20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4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28">
        <p:split orient="vert"/>
      </p:transition>
    </mc:Choice>
    <mc:Fallback xmlns="">
      <p:transition spd="slow" advTm="1502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04664"/>
            <a:ext cx="31583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637" y="1524000"/>
            <a:ext cx="315836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780022"/>
      </p:ext>
    </p:extLst>
  </p:cSld>
  <p:clrMapOvr>
    <a:masterClrMapping/>
  </p:clrMapOvr>
  <p:transition spd="slow" advTm="1485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30694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836712"/>
            <a:ext cx="3938647" cy="481720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endParaRPr lang="ru-RU" sz="1600" dirty="0" smtClean="0"/>
          </a:p>
          <a:p>
            <a:pPr algn="ctr">
              <a:lnSpc>
                <a:spcPct val="100000"/>
              </a:lnSpc>
            </a:pPr>
            <a:r>
              <a:rPr lang="ru-RU" sz="1600" dirty="0" smtClean="0"/>
              <a:t>Анатолию </a:t>
            </a:r>
            <a:r>
              <a:rPr lang="ru-RU" sz="1600" dirty="0"/>
              <a:t>Александровичу </a:t>
            </a:r>
            <a:r>
              <a:rPr lang="ru-RU" sz="1600" dirty="0" smtClean="0"/>
              <a:t> Соловьеву</a:t>
            </a:r>
          </a:p>
          <a:p>
            <a:pPr algn="ctr">
              <a:lnSpc>
                <a:spcPct val="100000"/>
              </a:lnSpc>
            </a:pPr>
            <a:r>
              <a:rPr lang="ru-RU" sz="1600" dirty="0" smtClean="0"/>
              <a:t>надо </a:t>
            </a:r>
            <a:r>
              <a:rPr lang="ru-RU" sz="1600" dirty="0"/>
              <a:t>отдать должное  вдвойне -  им написан научно-справочный аппарат к описям дел, исторические справки, предисловия к описям. Уже работая в Государственном архиве </a:t>
            </a:r>
            <a:r>
              <a:rPr lang="ru-RU" sz="1600" dirty="0" smtClean="0"/>
              <a:t>г</a:t>
            </a:r>
            <a:r>
              <a:rPr lang="ru-RU" sz="1600" dirty="0"/>
              <a:t>. Екатеринбурга, продолжал заниматься изучением документов </a:t>
            </a:r>
            <a:r>
              <a:rPr lang="ru-RU" sz="1600" dirty="0" smtClean="0"/>
              <a:t>о </a:t>
            </a:r>
            <a:r>
              <a:rPr lang="ru-RU" sz="1600" dirty="0"/>
              <a:t>Байкаловском районе, подготовил и передал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наш архивный отдел объемную и полезную информацию, представляющую  историческую ценность для района.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настоящее время эта информация очень востребована исследователями.</a:t>
            </a: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04505504"/>
      </p:ext>
    </p:extLst>
  </p:cSld>
  <p:clrMapOvr>
    <a:masterClrMapping/>
  </p:clrMapOvr>
  <p:transition spd="slow" advTm="15006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Анатолий Александрович подготовил материалы: История коллективизации в Байкаловском районе, обследование партийной и массовой работы в Байкаловском районе (количество </a:t>
            </a:r>
            <a:r>
              <a:rPr lang="ru-RU" sz="2000" b="1" dirty="0" err="1" smtClean="0">
                <a:solidFill>
                  <a:schemeClr val="tx1"/>
                </a:solidFill>
              </a:rPr>
              <a:t>партъячеек</a:t>
            </a:r>
            <a:r>
              <a:rPr lang="ru-RU" sz="2000" b="1" dirty="0" smtClean="0">
                <a:solidFill>
                  <a:schemeClr val="tx1"/>
                </a:solidFill>
              </a:rPr>
              <a:t> в колхозах, количество коммунистов в них, состав по социальным группам и рост), административно-территориальное деление Байкаловского района  с 1918 года. Это около 157 листов печатного текста.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3312368" cy="435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523773" cy="464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4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109">
        <p:checker/>
      </p:transition>
    </mc:Choice>
    <mc:Fallback xmlns="">
      <p:transition spd="slow" advTm="15109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301214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04455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7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321">
        <p:dissolve/>
      </p:transition>
    </mc:Choice>
    <mc:Fallback xmlns="">
      <p:transition spd="slow" advTm="1532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3306946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60032" y="1196752"/>
            <a:ext cx="3650615" cy="4104456"/>
          </a:xfrm>
        </p:spPr>
        <p:txBody>
          <a:bodyPr>
            <a:noAutofit/>
          </a:bodyPr>
          <a:lstStyle/>
          <a:p>
            <a:pPr algn="ctr"/>
            <a:r>
              <a:rPr lang="ru-RU" sz="1600" dirty="0"/>
              <a:t>На состояние документов негативно отразилось затопление архивохранилища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1992 году. Последствия этого периода отразились </a:t>
            </a:r>
            <a:br>
              <a:rPr lang="ru-RU" sz="1600" dirty="0"/>
            </a:br>
            <a:r>
              <a:rPr lang="ru-RU" sz="1600" dirty="0"/>
              <a:t>на документах: имеются дела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 </a:t>
            </a:r>
            <a:r>
              <a:rPr lang="ru-RU" sz="1600" dirty="0"/>
              <a:t>затухающим текстом, что затрудняет выдачу подтверждающих справок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В этот нелегкий период добросовестно трудилась </a:t>
            </a:r>
            <a:br>
              <a:rPr lang="ru-RU" sz="1600" dirty="0"/>
            </a:br>
            <a:r>
              <a:rPr lang="ru-RU" sz="1600" dirty="0"/>
              <a:t>в архивном отделе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Людмила </a:t>
            </a:r>
            <a:r>
              <a:rPr lang="ru-RU" sz="1600" dirty="0"/>
              <a:t>Яковлевна Новикова, отдавая этой нелегкой работе свои знания и жизненный </a:t>
            </a:r>
            <a:r>
              <a:rPr lang="ru-RU" sz="1600" dirty="0" smtClean="0"/>
              <a:t>опыт.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12198478"/>
      </p:ext>
    </p:extLst>
  </p:cSld>
  <p:clrMapOvr>
    <a:masterClrMapping/>
  </p:clrMapOvr>
  <p:transition spd="slow" advTm="14525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44457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05923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3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285">
        <p14:ripple/>
      </p:transition>
    </mc:Choice>
    <mc:Fallback xmlns="">
      <p:transition spd="slow" advTm="152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403</TotalTime>
  <Words>585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Байкаловский муниципальный район Свердловской области          АРХИВУ – 85 ЛЕТ</vt:lpstr>
      <vt:lpstr>Презентация PowerPoint</vt:lpstr>
      <vt:lpstr>Презентация PowerPoint</vt:lpstr>
      <vt:lpstr>Презентация PowerPoint</vt:lpstr>
      <vt:lpstr>Презентация PowerPoint</vt:lpstr>
      <vt:lpstr> Анатолий Александрович подготовил материалы: История коллективизации в Байкаловском районе, обследование партийной и массовой работы в Байкаловском районе (количество партъячеек в колхозах, количество коммунистов в них, состав по социальным группам и рост), административно-территориальное деление Байкаловского района  с 1918 года. Это около 157 листов печатного текста.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Ощущается востребованность общественности  к архивной службе, многие получив положительные  документы с удовлетворением  говорят:  «Спасибо огромное, вы нам очень помогли».  А пока мы востребованы,  живем и трудимся, история продолжается.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АРХИВУ – 85 ЛЕТ</dc:title>
  <dc:creator>Людмила Геннадьевна</dc:creator>
  <cp:lastModifiedBy>Людмила Геннадьевна</cp:lastModifiedBy>
  <cp:revision>48</cp:revision>
  <dcterms:created xsi:type="dcterms:W3CDTF">2022-01-28T09:49:59Z</dcterms:created>
  <dcterms:modified xsi:type="dcterms:W3CDTF">2022-02-01T09:02:44Z</dcterms:modified>
</cp:coreProperties>
</file>